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3"/>
  </p:notesMasterIdLst>
  <p:sldIdLst>
    <p:sldId id="256" r:id="rId5"/>
    <p:sldId id="267" r:id="rId6"/>
    <p:sldId id="598" r:id="rId7"/>
    <p:sldId id="597" r:id="rId8"/>
    <p:sldId id="599" r:id="rId9"/>
    <p:sldId id="601" r:id="rId10"/>
    <p:sldId id="602" r:id="rId11"/>
    <p:sldId id="600" r:id="rId12"/>
    <p:sldId id="585" r:id="rId13"/>
    <p:sldId id="605" r:id="rId14"/>
    <p:sldId id="616" r:id="rId15"/>
    <p:sldId id="617" r:id="rId16"/>
    <p:sldId id="608" r:id="rId17"/>
    <p:sldId id="586" r:id="rId18"/>
    <p:sldId id="606" r:id="rId19"/>
    <p:sldId id="587" r:id="rId20"/>
    <p:sldId id="609" r:id="rId21"/>
    <p:sldId id="619" r:id="rId22"/>
    <p:sldId id="620" r:id="rId23"/>
    <p:sldId id="588" r:id="rId24"/>
    <p:sldId id="610" r:id="rId25"/>
    <p:sldId id="611" r:id="rId26"/>
    <p:sldId id="589" r:id="rId27"/>
    <p:sldId id="612" r:id="rId28"/>
    <p:sldId id="613" r:id="rId29"/>
    <p:sldId id="590" r:id="rId30"/>
    <p:sldId id="614" r:id="rId31"/>
    <p:sldId id="615" r:id="rId32"/>
    <p:sldId id="591" r:id="rId33"/>
    <p:sldId id="621" r:id="rId34"/>
    <p:sldId id="592" r:id="rId35"/>
    <p:sldId id="622" r:id="rId36"/>
    <p:sldId id="623" r:id="rId37"/>
    <p:sldId id="593" r:id="rId38"/>
    <p:sldId id="625" r:id="rId39"/>
    <p:sldId id="624" r:id="rId40"/>
    <p:sldId id="594" r:id="rId41"/>
    <p:sldId id="626" r:id="rId42"/>
    <p:sldId id="595" r:id="rId43"/>
    <p:sldId id="627" r:id="rId44"/>
    <p:sldId id="628" r:id="rId45"/>
    <p:sldId id="629" r:id="rId46"/>
    <p:sldId id="630" r:id="rId47"/>
    <p:sldId id="596" r:id="rId48"/>
    <p:sldId id="603" r:id="rId49"/>
    <p:sldId id="604" r:id="rId50"/>
    <p:sldId id="618" r:id="rId51"/>
    <p:sldId id="26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100"/>
    <a:srgbClr val="00823D"/>
    <a:srgbClr val="003903"/>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380" autoAdjust="0"/>
  </p:normalViewPr>
  <p:slideViewPr>
    <p:cSldViewPr snapToGrid="0">
      <p:cViewPr varScale="1">
        <p:scale>
          <a:sx n="86" d="100"/>
          <a:sy n="86"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17/02/2021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17/02/2021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17/02/2021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17/02/2021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17/02/2021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17/02/2021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17/02/2021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17/02/2021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17/02/2021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17/02/2021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17/02/2021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17/02/2021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17/02/2021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25.png"/><Relationship Id="rId2" Type="http://schemas.openxmlformats.org/officeDocument/2006/relationships/hyperlink" Target="https://www.youtube.com/watch?v=WPc-VEqBPHI"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7.png"/><Relationship Id="rId7" Type="http://schemas.openxmlformats.org/officeDocument/2006/relationships/image" Target="../media/image50.jp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0.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8.png"/><Relationship Id="rId4" Type="http://schemas.openxmlformats.org/officeDocument/2006/relationships/image" Target="../media/image58.gif"/></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8.gif"/><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Interfaz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660665"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imagen</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6A1DC75B-44CA-488A-8CCE-17DE8E0B67B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5657" r="7476" b="29215"/>
          <a:stretch/>
        </p:blipFill>
        <p:spPr>
          <a:xfrm>
            <a:off x="677707" y="1895235"/>
            <a:ext cx="4887509" cy="1965767"/>
          </a:xfrm>
          <a:prstGeom prst="rect">
            <a:avLst/>
          </a:prstGeom>
        </p:spPr>
      </p:pic>
      <p:pic>
        <p:nvPicPr>
          <p:cNvPr id="6" name="Imagen 5" descr="Imagen que contiene electrónica&#10;&#10;Descripción generada automáticamente">
            <a:extLst>
              <a:ext uri="{FF2B5EF4-FFF2-40B4-BE49-F238E27FC236}">
                <a16:creationId xmlns:a16="http://schemas.microsoft.com/office/drawing/2014/main" id="{85EA8295-E3F2-4B33-92B3-B7B459EF7326}"/>
              </a:ext>
            </a:extLst>
          </p:cNvPr>
          <p:cNvPicPr>
            <a:picLocks noChangeAspect="1"/>
          </p:cNvPicPr>
          <p:nvPr/>
        </p:nvPicPr>
        <p:blipFill rotWithShape="1">
          <a:blip r:embed="rId5">
            <a:extLst>
              <a:ext uri="{28A0092B-C50C-407E-A947-70E740481C1C}">
                <a14:useLocalDpi xmlns:a14="http://schemas.microsoft.com/office/drawing/2010/main" val="0"/>
              </a:ext>
            </a:extLst>
          </a:blip>
          <a:srcRect l="9900" t="22711" r="8054" b="26774"/>
          <a:stretch/>
        </p:blipFill>
        <p:spPr>
          <a:xfrm>
            <a:off x="6213660" y="1831687"/>
            <a:ext cx="4475341" cy="2009336"/>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Flecha: a la derecha 13">
            <a:extLst>
              <a:ext uri="{FF2B5EF4-FFF2-40B4-BE49-F238E27FC236}">
                <a16:creationId xmlns:a16="http://schemas.microsoft.com/office/drawing/2014/main" id="{5B2D656C-1F66-4947-9497-3B0C9F255767}"/>
              </a:ext>
            </a:extLst>
          </p:cNvPr>
          <p:cNvSpPr/>
          <p:nvPr/>
        </p:nvSpPr>
        <p:spPr>
          <a:xfrm>
            <a:off x="2647505" y="2657081"/>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sp>
        <p:nvSpPr>
          <p:cNvPr id="15" name="Flecha: a la derecha 14">
            <a:extLst>
              <a:ext uri="{FF2B5EF4-FFF2-40B4-BE49-F238E27FC236}">
                <a16:creationId xmlns:a16="http://schemas.microsoft.com/office/drawing/2014/main" id="{ECDDA328-63FB-4F1C-A779-9E07870D41B3}"/>
              </a:ext>
            </a:extLst>
          </p:cNvPr>
          <p:cNvSpPr/>
          <p:nvPr/>
        </p:nvSpPr>
        <p:spPr>
          <a:xfrm>
            <a:off x="7946734" y="2656570"/>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1" name="Imagen 10">
            <a:extLst>
              <a:ext uri="{FF2B5EF4-FFF2-40B4-BE49-F238E27FC236}">
                <a16:creationId xmlns:a16="http://schemas.microsoft.com/office/drawing/2014/main" id="{862B547A-38EF-47D5-9924-7444F04E2E9F}"/>
              </a:ext>
            </a:extLst>
          </p:cNvPr>
          <p:cNvPicPr>
            <a:picLocks noChangeAspect="1"/>
          </p:cNvPicPr>
          <p:nvPr/>
        </p:nvPicPr>
        <p:blipFill rotWithShape="1">
          <a:blip r:embed="rId7"/>
          <a:srcRect l="819" t="4485" r="913"/>
          <a:stretch/>
        </p:blipFill>
        <p:spPr>
          <a:xfrm>
            <a:off x="6213660" y="4086918"/>
            <a:ext cx="5486360" cy="1153018"/>
          </a:xfrm>
          <a:prstGeom prst="rect">
            <a:avLst/>
          </a:prstGeom>
        </p:spPr>
      </p:pic>
      <p:sp>
        <p:nvSpPr>
          <p:cNvPr id="16" name="CuadroTexto 15">
            <a:extLst>
              <a:ext uri="{FF2B5EF4-FFF2-40B4-BE49-F238E27FC236}">
                <a16:creationId xmlns:a16="http://schemas.microsoft.com/office/drawing/2014/main" id="{3EF838D7-0EF1-4626-B28F-7D7016E29D89}"/>
              </a:ext>
            </a:extLst>
          </p:cNvPr>
          <p:cNvSpPr txBox="1"/>
          <p:nvPr/>
        </p:nvSpPr>
        <p:spPr>
          <a:xfrm>
            <a:off x="3512288" y="4593605"/>
            <a:ext cx="2583712" cy="584775"/>
          </a:xfrm>
          <a:prstGeom prst="rect">
            <a:avLst/>
          </a:prstGeom>
          <a:noFill/>
        </p:spPr>
        <p:txBody>
          <a:bodyPr wrap="square" rtlCol="0">
            <a:spAutoFit/>
          </a:bodyPr>
          <a:lstStyle/>
          <a:p>
            <a:pPr algn="r"/>
            <a:r>
              <a:rPr lang="es-ES" sz="1600" dirty="0">
                <a:solidFill>
                  <a:srgbClr val="F64100"/>
                </a:solidFill>
              </a:rPr>
              <a:t>Abstract – Netflix</a:t>
            </a:r>
          </a:p>
          <a:p>
            <a:pPr algn="r"/>
            <a:r>
              <a:rPr lang="es-ES" sz="1600" dirty="0">
                <a:solidFill>
                  <a:srgbClr val="F64100"/>
                </a:solidFill>
              </a:rPr>
              <a:t>Capítulo 5 – Temporada 2</a:t>
            </a:r>
            <a:endParaRPr lang="es-CO" sz="1600" dirty="0">
              <a:solidFill>
                <a:srgbClr val="F64100"/>
              </a:solidFill>
            </a:endParaRPr>
          </a:p>
        </p:txBody>
      </p:sp>
    </p:spTree>
    <p:extLst>
      <p:ext uri="{BB962C8B-B14F-4D97-AF65-F5344CB8AC3E}">
        <p14:creationId xmlns:p14="http://schemas.microsoft.com/office/powerpoint/2010/main" val="135818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producto</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ventilador, sostener, tabla, parado&#10;&#10;Descripción generada automáticamente">
            <a:extLst>
              <a:ext uri="{FF2B5EF4-FFF2-40B4-BE49-F238E27FC236}">
                <a16:creationId xmlns:a16="http://schemas.microsoft.com/office/drawing/2014/main" id="{8212F359-713F-4F9A-8592-87EF73F5F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4" y="2374316"/>
            <a:ext cx="1730356" cy="1730356"/>
          </a:xfrm>
          <a:prstGeom prst="rect">
            <a:avLst/>
          </a:prstGeom>
        </p:spPr>
      </p:pic>
      <p:pic>
        <p:nvPicPr>
          <p:cNvPr id="8" name="Imagen 7" descr="Un horno de microondas&#10;&#10;Descripción generada automáticamente con confianza media">
            <a:extLst>
              <a:ext uri="{FF2B5EF4-FFF2-40B4-BE49-F238E27FC236}">
                <a16:creationId xmlns:a16="http://schemas.microsoft.com/office/drawing/2014/main" id="{84B5C387-0FBC-40C7-AF3E-6C4EDF9CC2F0}"/>
              </a:ext>
            </a:extLst>
          </p:cNvPr>
          <p:cNvPicPr>
            <a:picLocks noChangeAspect="1"/>
          </p:cNvPicPr>
          <p:nvPr/>
        </p:nvPicPr>
        <p:blipFill rotWithShape="1">
          <a:blip r:embed="rId6">
            <a:extLst>
              <a:ext uri="{28A0092B-C50C-407E-A947-70E740481C1C}">
                <a14:useLocalDpi xmlns:a14="http://schemas.microsoft.com/office/drawing/2010/main" val="0"/>
              </a:ext>
            </a:extLst>
          </a:blip>
          <a:srcRect t="9302" b="10388"/>
          <a:stretch/>
        </p:blipFill>
        <p:spPr>
          <a:xfrm>
            <a:off x="3000500" y="1810066"/>
            <a:ext cx="3020753" cy="2425970"/>
          </a:xfrm>
          <a:prstGeom prst="rect">
            <a:avLst/>
          </a:prstGeom>
        </p:spPr>
      </p:pic>
      <p:sp>
        <p:nvSpPr>
          <p:cNvPr id="11" name="Flecha: a la derecha 10">
            <a:extLst>
              <a:ext uri="{FF2B5EF4-FFF2-40B4-BE49-F238E27FC236}">
                <a16:creationId xmlns:a16="http://schemas.microsoft.com/office/drawing/2014/main" id="{02147D33-352B-49E7-AA6E-3B78636A0D31}"/>
              </a:ext>
            </a:extLst>
          </p:cNvPr>
          <p:cNvSpPr/>
          <p:nvPr/>
        </p:nvSpPr>
        <p:spPr>
          <a:xfrm>
            <a:off x="2158408" y="3200400"/>
            <a:ext cx="1010093" cy="457200"/>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4" name="Imagen 13" descr="Un coche deportivo de color rojo&#10;&#10;Descripción generada automáticamente">
            <a:extLst>
              <a:ext uri="{FF2B5EF4-FFF2-40B4-BE49-F238E27FC236}">
                <a16:creationId xmlns:a16="http://schemas.microsoft.com/office/drawing/2014/main" id="{B8389280-95A3-4BB5-8CD6-26E1F75C8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4" y="1587133"/>
            <a:ext cx="4832006" cy="3226533"/>
          </a:xfrm>
          <a:prstGeom prst="rect">
            <a:avLst/>
          </a:prstGeom>
        </p:spPr>
      </p:pic>
      <p:sp>
        <p:nvSpPr>
          <p:cNvPr id="15" name="CuadroTexto 14">
            <a:extLst>
              <a:ext uri="{FF2B5EF4-FFF2-40B4-BE49-F238E27FC236}">
                <a16:creationId xmlns:a16="http://schemas.microsoft.com/office/drawing/2014/main" id="{86C1459A-2E9A-401A-B190-8572DFA967DB}"/>
              </a:ext>
            </a:extLst>
          </p:cNvPr>
          <p:cNvSpPr txBox="1"/>
          <p:nvPr/>
        </p:nvSpPr>
        <p:spPr>
          <a:xfrm>
            <a:off x="7559749" y="1883691"/>
            <a:ext cx="829339" cy="369332"/>
          </a:xfrm>
          <a:prstGeom prst="rect">
            <a:avLst/>
          </a:prstGeom>
          <a:noFill/>
        </p:spPr>
        <p:txBody>
          <a:bodyPr wrap="square" rtlCol="0">
            <a:spAutoFit/>
          </a:bodyPr>
          <a:lstStyle/>
          <a:p>
            <a:r>
              <a:rPr lang="es-ES" dirty="0">
                <a:solidFill>
                  <a:srgbClr val="F64100"/>
                </a:solidFill>
              </a:rPr>
              <a:t>Antes</a:t>
            </a:r>
            <a:endParaRPr lang="es-CO" dirty="0">
              <a:solidFill>
                <a:srgbClr val="F64100"/>
              </a:solidFill>
            </a:endParaRPr>
          </a:p>
        </p:txBody>
      </p:sp>
      <p:sp>
        <p:nvSpPr>
          <p:cNvPr id="16" name="CuadroTexto 15">
            <a:extLst>
              <a:ext uri="{FF2B5EF4-FFF2-40B4-BE49-F238E27FC236}">
                <a16:creationId xmlns:a16="http://schemas.microsoft.com/office/drawing/2014/main" id="{82FFB059-0E55-45CC-B5C6-7FE6D0727008}"/>
              </a:ext>
            </a:extLst>
          </p:cNvPr>
          <p:cNvSpPr txBox="1"/>
          <p:nvPr/>
        </p:nvSpPr>
        <p:spPr>
          <a:xfrm>
            <a:off x="9722255" y="1883691"/>
            <a:ext cx="829339" cy="369332"/>
          </a:xfrm>
          <a:prstGeom prst="rect">
            <a:avLst/>
          </a:prstGeom>
          <a:noFill/>
        </p:spPr>
        <p:txBody>
          <a:bodyPr wrap="square" rtlCol="0">
            <a:spAutoFit/>
          </a:bodyPr>
          <a:lstStyle/>
          <a:p>
            <a:r>
              <a:rPr lang="es-ES" dirty="0">
                <a:solidFill>
                  <a:srgbClr val="F64100"/>
                </a:solidFill>
              </a:rPr>
              <a:t>Ahora</a:t>
            </a:r>
            <a:endParaRPr lang="es-CO" dirty="0">
              <a:solidFill>
                <a:srgbClr val="F64100"/>
              </a:solidFill>
            </a:endParaRPr>
          </a:p>
        </p:txBody>
      </p:sp>
    </p:spTree>
    <p:extLst>
      <p:ext uri="{BB962C8B-B14F-4D97-AF65-F5344CB8AC3E}">
        <p14:creationId xmlns:p14="http://schemas.microsoft.com/office/powerpoint/2010/main" val="67979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43142" y="5057586"/>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39870" y="505758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2"/>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3"/>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de la pantalla de un video juego&#10;&#10;Descripción generada automáticamente con confianza baja">
            <a:extLst>
              <a:ext uri="{FF2B5EF4-FFF2-40B4-BE49-F238E27FC236}">
                <a16:creationId xmlns:a16="http://schemas.microsoft.com/office/drawing/2014/main" id="{0736BB32-2F5C-4FAC-8628-20B53043140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448" y="1597245"/>
            <a:ext cx="5492202" cy="2867380"/>
          </a:xfrm>
          <a:prstGeom prst="rect">
            <a:avLst/>
          </a:prstGeom>
        </p:spPr>
      </p:pic>
      <p:pic>
        <p:nvPicPr>
          <p:cNvPr id="3" name="Imagen 2" descr="Imagen de la pantalla de un celular con la imagen de un coche&#10;&#10;Descripción generada automáticamente con confianza media">
            <a:extLst>
              <a:ext uri="{FF2B5EF4-FFF2-40B4-BE49-F238E27FC236}">
                <a16:creationId xmlns:a16="http://schemas.microsoft.com/office/drawing/2014/main" id="{3A041B10-DBDD-41B2-AB68-CA42C807D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54" y="1626780"/>
            <a:ext cx="5096446" cy="28692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321318" y="4697493"/>
            <a:ext cx="2774682" cy="307777"/>
          </a:xfrm>
          <a:prstGeom prst="rect">
            <a:avLst/>
          </a:prstGeom>
          <a:noFill/>
        </p:spPr>
        <p:txBody>
          <a:bodyPr wrap="square">
            <a:spAutoFit/>
          </a:bodyPr>
          <a:lstStyle/>
          <a:p>
            <a:pPr algn="r"/>
            <a:r>
              <a:rPr lang="es-ES" sz="1400" b="1" dirty="0">
                <a:solidFill>
                  <a:srgbClr val="00823D"/>
                </a:solidFill>
              </a:rPr>
              <a:t>Tesla Motors - </a:t>
            </a:r>
            <a:r>
              <a:rPr lang="es-ES" sz="1400" b="1" dirty="0" err="1">
                <a:solidFill>
                  <a:srgbClr val="00823D"/>
                </a:solidFill>
              </a:rPr>
              <a:t>Dashboard</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523220"/>
          </a:xfrm>
          <a:prstGeom prst="rect">
            <a:avLst/>
          </a:prstGeom>
          <a:noFill/>
        </p:spPr>
        <p:txBody>
          <a:bodyPr wrap="square">
            <a:spAutoFit/>
          </a:bodyPr>
          <a:lstStyle/>
          <a:p>
            <a:pPr algn="r"/>
            <a:r>
              <a:rPr lang="es-ES" sz="1400" b="1" dirty="0" err="1">
                <a:solidFill>
                  <a:srgbClr val="00823D"/>
                </a:solidFill>
              </a:rPr>
              <a:t>Dashboard</a:t>
            </a:r>
            <a:r>
              <a:rPr lang="es-ES" sz="1400" b="1" dirty="0">
                <a:solidFill>
                  <a:srgbClr val="00823D"/>
                </a:solidFill>
              </a:rPr>
              <a:t> complejo y Cabrilla F1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pic>
        <p:nvPicPr>
          <p:cNvPr id="20" name="Imagen 19" descr="Imagen de la pantalla de un celular con la imagen de un videojuego&#10;&#10;Descripción generada automáticamente con confianza baja">
            <a:extLst>
              <a:ext uri="{FF2B5EF4-FFF2-40B4-BE49-F238E27FC236}">
                <a16:creationId xmlns:a16="http://schemas.microsoft.com/office/drawing/2014/main" id="{D88029E3-DB8C-405C-AAFE-50C42C294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18" y="3496714"/>
            <a:ext cx="2471146" cy="1631986"/>
          </a:xfrm>
          <a:prstGeom prst="rect">
            <a:avLst/>
          </a:prstGeom>
        </p:spPr>
      </p:pic>
    </p:spTree>
    <p:extLst>
      <p:ext uri="{BB962C8B-B14F-4D97-AF65-F5344CB8AC3E}">
        <p14:creationId xmlns:p14="http://schemas.microsoft.com/office/powerpoint/2010/main" val="1558867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animado de un animal&#10;&#10;Descripción generada automáticamente con confianza baja">
            <a:hlinkClick r:id="rId2"/>
            <a:extLst>
              <a:ext uri="{FF2B5EF4-FFF2-40B4-BE49-F238E27FC236}">
                <a16:creationId xmlns:a16="http://schemas.microsoft.com/office/drawing/2014/main" id="{60750927-2C86-4DAC-8807-13EE95487995}"/>
              </a:ext>
            </a:extLst>
          </p:cNvPr>
          <p:cNvPicPr>
            <a:picLocks noChangeAspect="1"/>
          </p:cNvPicPr>
          <p:nvPr/>
        </p:nvPicPr>
        <p:blipFill rotWithShape="1">
          <a:blip r:embed="rId3">
            <a:extLst>
              <a:ext uri="{28A0092B-C50C-407E-A947-70E740481C1C}">
                <a14:useLocalDpi xmlns:a14="http://schemas.microsoft.com/office/drawing/2010/main" val="0"/>
              </a:ext>
            </a:extLst>
          </a:blip>
          <a:srcRect r="3611"/>
          <a:stretch/>
        </p:blipFill>
        <p:spPr>
          <a:xfrm>
            <a:off x="6463300" y="1502411"/>
            <a:ext cx="5205362" cy="2962214"/>
          </a:xfrm>
          <a:prstGeom prst="rect">
            <a:avLst/>
          </a:prstGeom>
        </p:spPr>
      </p:pic>
      <p:pic>
        <p:nvPicPr>
          <p:cNvPr id="5" name="Imagen 4">
            <a:extLst>
              <a:ext uri="{FF2B5EF4-FFF2-40B4-BE49-F238E27FC236}">
                <a16:creationId xmlns:a16="http://schemas.microsoft.com/office/drawing/2014/main" id="{D5B1BE65-F09F-45EE-8C5C-6FE910C701D8}"/>
              </a:ext>
            </a:extLst>
          </p:cNvPr>
          <p:cNvPicPr>
            <a:picLocks noChangeAspect="1"/>
          </p:cNvPicPr>
          <p:nvPr/>
        </p:nvPicPr>
        <p:blipFill>
          <a:blip r:embed="rId4"/>
          <a:stretch>
            <a:fillRect/>
          </a:stretch>
        </p:blipFill>
        <p:spPr>
          <a:xfrm>
            <a:off x="908147" y="1535840"/>
            <a:ext cx="5028417" cy="292878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161882" y="4696187"/>
            <a:ext cx="2774682" cy="307777"/>
          </a:xfrm>
          <a:prstGeom prst="rect">
            <a:avLst/>
          </a:prstGeom>
          <a:noFill/>
        </p:spPr>
        <p:txBody>
          <a:bodyPr wrap="square">
            <a:spAutoFit/>
          </a:bodyPr>
          <a:lstStyle/>
          <a:p>
            <a:pPr algn="r"/>
            <a:r>
              <a:rPr lang="es-ES" sz="1400" b="1" dirty="0">
                <a:solidFill>
                  <a:srgbClr val="00823D"/>
                </a:solidFill>
              </a:rPr>
              <a:t>Minimalismo documental</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307777"/>
          </a:xfrm>
          <a:prstGeom prst="rect">
            <a:avLst/>
          </a:prstGeom>
          <a:noFill/>
        </p:spPr>
        <p:txBody>
          <a:bodyPr wrap="square">
            <a:spAutoFit/>
          </a:bodyPr>
          <a:lstStyle/>
          <a:p>
            <a:pPr algn="r"/>
            <a:r>
              <a:rPr lang="es-ES" sz="1400" b="1" dirty="0">
                <a:solidFill>
                  <a:srgbClr val="00823D"/>
                </a:solidFill>
              </a:rPr>
              <a:t>El carro de homero</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4209209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678558" y="1626780"/>
            <a:ext cx="933677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057054" y="4288588"/>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178771"/>
            <a:ext cx="7176978"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dirty="0"/>
              <a:t>https://creativemarket.com/ericmillerdesign/136804-Website-Flowchart-Sitemap-Sketch</a:t>
            </a:r>
          </a:p>
        </p:txBody>
      </p:sp>
      <p:pic>
        <p:nvPicPr>
          <p:cNvPr id="6" name="Imagen 5">
            <a:extLst>
              <a:ext uri="{FF2B5EF4-FFF2-40B4-BE49-F238E27FC236}">
                <a16:creationId xmlns:a16="http://schemas.microsoft.com/office/drawing/2014/main" id="{5EC7F282-2C28-4CB2-A51B-A8CC808D294E}"/>
              </a:ext>
            </a:extLst>
          </p:cNvPr>
          <p:cNvPicPr>
            <a:picLocks noChangeAspect="1"/>
          </p:cNvPicPr>
          <p:nvPr/>
        </p:nvPicPr>
        <p:blipFill>
          <a:blip r:embed="rId4"/>
          <a:stretch>
            <a:fillRect/>
          </a:stretch>
        </p:blipFill>
        <p:spPr>
          <a:xfrm>
            <a:off x="457199" y="575653"/>
            <a:ext cx="6599855" cy="4451599"/>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avanzando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09177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58506" y="1762452"/>
            <a:ext cx="4583076" cy="3139321"/>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La imagen te quedará dividida en 9 partes iguales, y los cuatro puntos de intersección de esas líneas son los que van a fijar los puntos adecuados para situar el centro, o centros, de interés de nuestra foto. 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140831" y="4977458"/>
            <a:ext cx="4892663" cy="307777"/>
          </a:xfrm>
          <a:prstGeom prst="rect">
            <a:avLst/>
          </a:prstGeom>
          <a:noFill/>
        </p:spPr>
        <p:txBody>
          <a:bodyPr wrap="square">
            <a:spAutoFit/>
          </a:bodyPr>
          <a:lstStyle>
            <a:defPPr>
              <a:defRPr lang="en-US"/>
            </a:defPPr>
            <a:lvl1pPr>
              <a:defRPr sz="1400">
                <a:solidFill>
                  <a:srgbClr val="F64100"/>
                </a:solidFill>
              </a:defRPr>
            </a:lvl1pPr>
          </a:lstStyle>
          <a:p>
            <a:r>
              <a:rPr lang="es-CO"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148438"/>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sistema operativo, pantalla o sustrato.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217928" cy="3108543"/>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12 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Prototipado</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indent="-457200" defTabSz="914400">
              <a:buFont typeface="Arial" panose="020B0604020202020204" pitchFamily="34" charset="0"/>
              <a:buChar char="•"/>
              <a:defRPr/>
            </a:pPr>
            <a:r>
              <a:rPr lang="es-CO" sz="2800" dirty="0">
                <a:solidFill>
                  <a:srgbClr val="007030"/>
                </a:solidFill>
                <a:latin typeface="VAGRounded Lt"/>
              </a:rPr>
              <a:t>Generalidades del diseño visual</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1" name="Imagen 10">
            <a:extLst>
              <a:ext uri="{FF2B5EF4-FFF2-40B4-BE49-F238E27FC236}">
                <a16:creationId xmlns:a16="http://schemas.microsoft.com/office/drawing/2014/main" id="{B91BEDE3-E7B5-447D-B8E5-7371AB1E38BB}"/>
              </a:ext>
            </a:extLst>
          </p:cNvPr>
          <p:cNvPicPr>
            <a:picLocks noChangeAspect="1"/>
          </p:cNvPicPr>
          <p:nvPr/>
        </p:nvPicPr>
        <p:blipFill rotWithShape="1">
          <a:blip r:embed="rId5"/>
          <a:srcRect t="281"/>
          <a:stretch/>
        </p:blipFill>
        <p:spPr>
          <a:xfrm>
            <a:off x="1357853" y="1626780"/>
            <a:ext cx="3136438" cy="3132506"/>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DFEEF61F-AB42-4AF4-906E-4B696640B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019" y="1570583"/>
            <a:ext cx="4868530" cy="3370521"/>
          </a:xfrm>
          <a:prstGeom prst="rect">
            <a:avLst/>
          </a:prstGeom>
        </p:spPr>
      </p:pic>
    </p:spTree>
    <p:extLst>
      <p:ext uri="{BB962C8B-B14F-4D97-AF65-F5344CB8AC3E}">
        <p14:creationId xmlns:p14="http://schemas.microsoft.com/office/powerpoint/2010/main" val="1822018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junto a una mujer&#10;&#10;Descripción generada automáticamente con confianza media">
            <a:extLst>
              <a:ext uri="{FF2B5EF4-FFF2-40B4-BE49-F238E27FC236}">
                <a16:creationId xmlns:a16="http://schemas.microsoft.com/office/drawing/2014/main" id="{C1A56880-7C39-4AA0-9EE9-E4CDFD3C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 y="0"/>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 y="5514809"/>
            <a:ext cx="12240000" cy="1348479"/>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debe ser pensado, soñado, imaginado. - Henri Matisse</a:t>
            </a:r>
            <a:endParaRPr lang="es-CO" sz="1800" b="1" dirty="0">
              <a:solidFill>
                <a:schemeClr val="bg1">
                  <a:lumMod val="95000"/>
                </a:schemeClr>
              </a:solidFill>
              <a:latin typeface="VAG Rounded Std Light" panose="020F0502020204020204" pitchFamily="34" charset="0"/>
            </a:endParaRP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16676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grupo de personas disfrazadas posando&#10;&#10;Descripción generada automáticamente">
            <a:extLst>
              <a:ext uri="{FF2B5EF4-FFF2-40B4-BE49-F238E27FC236}">
                <a16:creationId xmlns:a16="http://schemas.microsoft.com/office/drawing/2014/main" id="{170D6293-5DD6-4E81-B7ED-9B9C967F6D66}"/>
              </a:ext>
            </a:extLst>
          </p:cNvPr>
          <p:cNvPicPr>
            <a:picLocks noChangeAspect="1"/>
          </p:cNvPicPr>
          <p:nvPr/>
        </p:nvPicPr>
        <p:blipFill rotWithShape="1">
          <a:blip r:embed="rId2">
            <a:extLst>
              <a:ext uri="{28A0092B-C50C-407E-A947-70E740481C1C}">
                <a14:useLocalDpi xmlns:a14="http://schemas.microsoft.com/office/drawing/2010/main" val="0"/>
              </a:ext>
            </a:extLst>
          </a:blip>
          <a:srcRect b="15469"/>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737543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spTree>
    <p:extLst>
      <p:ext uri="{BB962C8B-B14F-4D97-AF65-F5344CB8AC3E}">
        <p14:creationId xmlns:p14="http://schemas.microsoft.com/office/powerpoint/2010/main" val="77175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E13254AF-9895-4173-843D-9659D2F3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75" y="1862254"/>
            <a:ext cx="4316491" cy="286121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Interfaz de usuario gráfica&#10;&#10;Descripción generada automáticamente con confianza media">
            <a:extLst>
              <a:ext uri="{FF2B5EF4-FFF2-40B4-BE49-F238E27FC236}">
                <a16:creationId xmlns:a16="http://schemas.microsoft.com/office/drawing/2014/main" id="{59F2A21F-D1E8-4783-9AA4-ECBA87D5C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05" y="4386695"/>
            <a:ext cx="2771775" cy="600075"/>
          </a:xfrm>
          <a:prstGeom prst="rect">
            <a:avLst/>
          </a:prstGeom>
        </p:spPr>
      </p:pic>
      <p:pic>
        <p:nvPicPr>
          <p:cNvPr id="11" name="Imagen 10" descr="Un letrero de color blanco&#10;&#10;Descripción generada automáticamente con confianza media">
            <a:extLst>
              <a:ext uri="{FF2B5EF4-FFF2-40B4-BE49-F238E27FC236}">
                <a16:creationId xmlns:a16="http://schemas.microsoft.com/office/drawing/2014/main" id="{B3445B90-9B4B-4A50-AF6B-C9E84D6600D3}"/>
              </a:ext>
            </a:extLst>
          </p:cNvPr>
          <p:cNvPicPr>
            <a:picLocks noChangeAspect="1"/>
          </p:cNvPicPr>
          <p:nvPr/>
        </p:nvPicPr>
        <p:blipFill rotWithShape="1">
          <a:blip r:embed="rId7">
            <a:extLst>
              <a:ext uri="{28A0092B-C50C-407E-A947-70E740481C1C}">
                <a14:useLocalDpi xmlns:a14="http://schemas.microsoft.com/office/drawing/2010/main" val="0"/>
              </a:ext>
            </a:extLst>
          </a:blip>
          <a:srcRect b="32704"/>
          <a:stretch/>
        </p:blipFill>
        <p:spPr>
          <a:xfrm>
            <a:off x="7940823" y="1862254"/>
            <a:ext cx="3456538" cy="2070248"/>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útiles (affordance)</a:t>
            </a:r>
          </a:p>
        </p:txBody>
      </p:sp>
      <p:pic>
        <p:nvPicPr>
          <p:cNvPr id="3" name="Imagen 2" descr="Imagen que contiene joven, boca, camiseta, mujer&#10;&#10;Descripción generada automáticamente">
            <a:extLst>
              <a:ext uri="{FF2B5EF4-FFF2-40B4-BE49-F238E27FC236}">
                <a16:creationId xmlns:a16="http://schemas.microsoft.com/office/drawing/2014/main" id="{E23C9971-0477-44C0-B927-2F4A0578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95" y="2418118"/>
            <a:ext cx="2947601" cy="1884226"/>
          </a:xfrm>
          <a:prstGeom prst="rect">
            <a:avLst/>
          </a:prstGeom>
        </p:spPr>
      </p:pic>
    </p:spTree>
    <p:extLst>
      <p:ext uri="{BB962C8B-B14F-4D97-AF65-F5344CB8AC3E}">
        <p14:creationId xmlns:p14="http://schemas.microsoft.com/office/powerpoint/2010/main" val="2346052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15" name="Imagen 14" descr="Un letero de alto&#10;&#10;Descripción generada automáticamente con confianza media">
            <a:extLst>
              <a:ext uri="{FF2B5EF4-FFF2-40B4-BE49-F238E27FC236}">
                <a16:creationId xmlns:a16="http://schemas.microsoft.com/office/drawing/2014/main" id="{9321F217-E6AA-480C-9ECD-15185D9DECBD}"/>
              </a:ext>
            </a:extLst>
          </p:cNvPr>
          <p:cNvPicPr>
            <a:picLocks noChangeAspect="1"/>
          </p:cNvPicPr>
          <p:nvPr/>
        </p:nvPicPr>
        <p:blipFill rotWithShape="1">
          <a:blip r:embed="rId4">
            <a:extLst>
              <a:ext uri="{28A0092B-C50C-407E-A947-70E740481C1C}">
                <a14:useLocalDpi xmlns:a14="http://schemas.microsoft.com/office/drawing/2010/main" val="0"/>
              </a:ext>
            </a:extLst>
          </a:blip>
          <a:srcRect l="13775" t="25547" r="49167" b="10036"/>
          <a:stretch/>
        </p:blipFill>
        <p:spPr>
          <a:xfrm>
            <a:off x="960399" y="1318946"/>
            <a:ext cx="1673071" cy="2178200"/>
          </a:xfrm>
          <a:prstGeom prst="rect">
            <a:avLst/>
          </a:prstGeom>
        </p:spPr>
      </p:pic>
      <p:pic>
        <p:nvPicPr>
          <p:cNvPr id="17" name="Imagen 16" descr="Señal de transito junto a una casa&#10;&#10;Descripción generada automáticamente con confianza media">
            <a:extLst>
              <a:ext uri="{FF2B5EF4-FFF2-40B4-BE49-F238E27FC236}">
                <a16:creationId xmlns:a16="http://schemas.microsoft.com/office/drawing/2014/main" id="{83F3A5C0-A543-4FC5-B1DE-0DEB0D6EAA37}"/>
              </a:ext>
            </a:extLst>
          </p:cNvPr>
          <p:cNvPicPr>
            <a:picLocks noChangeAspect="1"/>
          </p:cNvPicPr>
          <p:nvPr/>
        </p:nvPicPr>
        <p:blipFill rotWithShape="1">
          <a:blip r:embed="rId5">
            <a:extLst>
              <a:ext uri="{28A0092B-C50C-407E-A947-70E740481C1C}">
                <a14:useLocalDpi xmlns:a14="http://schemas.microsoft.com/office/drawing/2010/main" val="0"/>
              </a:ext>
            </a:extLst>
          </a:blip>
          <a:srcRect l="53415"/>
          <a:stretch/>
        </p:blipFill>
        <p:spPr>
          <a:xfrm>
            <a:off x="960399" y="3710964"/>
            <a:ext cx="1673071" cy="1880319"/>
          </a:xfrm>
          <a:prstGeom prst="rect">
            <a:avLst/>
          </a:prstGeom>
        </p:spPr>
      </p:pic>
      <p:pic>
        <p:nvPicPr>
          <p:cNvPr id="19" name="Imagen 18" descr="Imagen que contiene reloj, firmar&#10;&#10;Descripción generada automáticamente">
            <a:extLst>
              <a:ext uri="{FF2B5EF4-FFF2-40B4-BE49-F238E27FC236}">
                <a16:creationId xmlns:a16="http://schemas.microsoft.com/office/drawing/2014/main" id="{A44629CB-59F6-4EDA-A6FF-0CD1AD9DD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131" y="1383467"/>
            <a:ext cx="3915980" cy="3798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Un hombre sentado frente a una computadora&#10;&#10;Descripción generada automáticamente con confianza baja">
            <a:extLst>
              <a:ext uri="{FF2B5EF4-FFF2-40B4-BE49-F238E27FC236}">
                <a16:creationId xmlns:a16="http://schemas.microsoft.com/office/drawing/2014/main" id="{B28D7DEB-B1BC-4DE7-9AD2-83816C1E6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759" y="1267923"/>
            <a:ext cx="3242520" cy="4323360"/>
          </a:xfrm>
          <a:prstGeom prst="rect">
            <a:avLst/>
          </a:prstGeom>
          <a:ln>
            <a:noFill/>
          </a:ln>
          <a:effectLst>
            <a:softEdge rad="112500"/>
          </a:effectLst>
        </p:spPr>
      </p:pic>
    </p:spTree>
    <p:extLst>
      <p:ext uri="{BB962C8B-B14F-4D97-AF65-F5344CB8AC3E}">
        <p14:creationId xmlns:p14="http://schemas.microsoft.com/office/powerpoint/2010/main" val="1626564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Forma&#10;&#10;Descripción generada automáticamente">
            <a:extLst>
              <a:ext uri="{FF2B5EF4-FFF2-40B4-BE49-F238E27FC236}">
                <a16:creationId xmlns:a16="http://schemas.microsoft.com/office/drawing/2014/main" id="{2F7F9808-683B-4824-B583-168F58BD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3" y="2210727"/>
            <a:ext cx="4469247" cy="1897900"/>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2A457DB4-F294-4F81-856A-E09B87E21B2B}"/>
              </a:ext>
            </a:extLst>
          </p:cNvPr>
          <p:cNvPicPr>
            <a:picLocks noChangeAspect="1"/>
          </p:cNvPicPr>
          <p:nvPr/>
        </p:nvPicPr>
        <p:blipFill rotWithShape="1">
          <a:blip r:embed="rId5">
            <a:extLst>
              <a:ext uri="{28A0092B-C50C-407E-A947-70E740481C1C}">
                <a14:useLocalDpi xmlns:a14="http://schemas.microsoft.com/office/drawing/2010/main" val="0"/>
              </a:ext>
            </a:extLst>
          </a:blip>
          <a:srcRect l="5285" t="9756" r="4716" b="9756"/>
          <a:stretch/>
        </p:blipFill>
        <p:spPr>
          <a:xfrm>
            <a:off x="966440" y="1708720"/>
            <a:ext cx="5129560" cy="3440559"/>
          </a:xfrm>
          <a:prstGeom prst="rect">
            <a:avLst/>
          </a:prstGeom>
        </p:spPr>
      </p:pic>
      <p:sp>
        <p:nvSpPr>
          <p:cNvPr id="11" name="CuadroTexto 10">
            <a:extLst>
              <a:ext uri="{FF2B5EF4-FFF2-40B4-BE49-F238E27FC236}">
                <a16:creationId xmlns:a16="http://schemas.microsoft.com/office/drawing/2014/main" id="{5BC7094F-948E-449B-A541-837F01BE6C69}"/>
              </a:ext>
            </a:extLst>
          </p:cNvPr>
          <p:cNvSpPr txBox="1"/>
          <p:nvPr/>
        </p:nvSpPr>
        <p:spPr>
          <a:xfrm>
            <a:off x="3321318" y="5231219"/>
            <a:ext cx="2774682" cy="307777"/>
          </a:xfrm>
          <a:prstGeom prst="rect">
            <a:avLst/>
          </a:prstGeom>
          <a:noFill/>
        </p:spPr>
        <p:txBody>
          <a:bodyPr wrap="square">
            <a:spAutoFit/>
          </a:bodyPr>
          <a:lstStyle/>
          <a:p>
            <a:pPr algn="r"/>
            <a:r>
              <a:rPr lang="es-ES" sz="1400" b="1" dirty="0">
                <a:solidFill>
                  <a:srgbClr val="00823D"/>
                </a:solidFill>
              </a:rPr>
              <a:t>Uso de metáforas</a:t>
            </a:r>
            <a:endParaRPr lang="es-CO" sz="1400" b="1" dirty="0">
              <a:solidFill>
                <a:srgbClr val="00823D"/>
              </a:solidFill>
            </a:endParaRPr>
          </a:p>
        </p:txBody>
      </p:sp>
      <p:sp>
        <p:nvSpPr>
          <p:cNvPr id="12" name="CuadroTexto 11">
            <a:extLst>
              <a:ext uri="{FF2B5EF4-FFF2-40B4-BE49-F238E27FC236}">
                <a16:creationId xmlns:a16="http://schemas.microsoft.com/office/drawing/2014/main" id="{F7A428E5-8C8C-4EDB-ABCA-037E0BEC3CDC}"/>
              </a:ext>
            </a:extLst>
          </p:cNvPr>
          <p:cNvSpPr txBox="1"/>
          <p:nvPr/>
        </p:nvSpPr>
        <p:spPr>
          <a:xfrm>
            <a:off x="9233312" y="5160006"/>
            <a:ext cx="2408486" cy="307777"/>
          </a:xfrm>
          <a:prstGeom prst="rect">
            <a:avLst/>
          </a:prstGeom>
          <a:noFill/>
        </p:spPr>
        <p:txBody>
          <a:bodyPr wrap="square">
            <a:spAutoFit/>
          </a:bodyPr>
          <a:lstStyle/>
          <a:p>
            <a:pPr algn="r"/>
            <a:r>
              <a:rPr lang="es-ES" sz="1400" b="1" dirty="0">
                <a:solidFill>
                  <a:srgbClr val="00823D"/>
                </a:solidFill>
              </a:rPr>
              <a:t>Poco interesante, aburrido</a:t>
            </a:r>
            <a:endParaRPr lang="es-CO" sz="1400" b="1" dirty="0">
              <a:solidFill>
                <a:srgbClr val="00823D"/>
              </a:solidFill>
            </a:endParaRPr>
          </a:p>
        </p:txBody>
      </p:sp>
      <p:sp>
        <p:nvSpPr>
          <p:cNvPr id="14" name="CuadroTexto 13">
            <a:extLst>
              <a:ext uri="{FF2B5EF4-FFF2-40B4-BE49-F238E27FC236}">
                <a16:creationId xmlns:a16="http://schemas.microsoft.com/office/drawing/2014/main" id="{44B97146-1F72-43E8-8E6D-399B23FF5A35}"/>
              </a:ext>
            </a:extLst>
          </p:cNvPr>
          <p:cNvSpPr txBox="1"/>
          <p:nvPr/>
        </p:nvSpPr>
        <p:spPr>
          <a:xfrm>
            <a:off x="10755655" y="4428948"/>
            <a:ext cx="856407" cy="830997"/>
          </a:xfrm>
          <a:prstGeom prst="rect">
            <a:avLst/>
          </a:prstGeom>
          <a:noFill/>
        </p:spPr>
        <p:txBody>
          <a:bodyPr wrap="square">
            <a:spAutoFit/>
          </a:bodyPr>
          <a:lstStyle/>
          <a:p>
            <a:r>
              <a:rPr lang="es-CO" sz="4800" dirty="0"/>
              <a:t>🤔</a:t>
            </a:r>
          </a:p>
        </p:txBody>
      </p:sp>
      <p:sp>
        <p:nvSpPr>
          <p:cNvPr id="15" name="CuadroTexto 14">
            <a:extLst>
              <a:ext uri="{FF2B5EF4-FFF2-40B4-BE49-F238E27FC236}">
                <a16:creationId xmlns:a16="http://schemas.microsoft.com/office/drawing/2014/main" id="{A6B6F529-3D6B-47D2-8DFB-15AF8408DA49}"/>
              </a:ext>
            </a:extLst>
          </p:cNvPr>
          <p:cNvSpPr txBox="1"/>
          <p:nvPr/>
        </p:nvSpPr>
        <p:spPr>
          <a:xfrm>
            <a:off x="5432844" y="4542017"/>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2619017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2" y="2000250"/>
            <a:ext cx="3810000" cy="28575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 Aplicación, Chat o mensaje de texto&#10;&#10;Descripción generada automáticamente">
            <a:extLst>
              <a:ext uri="{FF2B5EF4-FFF2-40B4-BE49-F238E27FC236}">
                <a16:creationId xmlns:a16="http://schemas.microsoft.com/office/drawing/2014/main" id="{9A8D2641-589B-4509-890D-B27510C1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008" y="2085810"/>
            <a:ext cx="2857500" cy="2857500"/>
          </a:xfrm>
          <a:prstGeom prst="rect">
            <a:avLst/>
          </a:prstGeom>
        </p:spPr>
      </p:pic>
      <p:pic>
        <p:nvPicPr>
          <p:cNvPr id="14" name="Imagen 13" descr="Texto&#10;&#10;Descripción generada automáticamente con confianza media">
            <a:extLst>
              <a:ext uri="{FF2B5EF4-FFF2-40B4-BE49-F238E27FC236}">
                <a16:creationId xmlns:a16="http://schemas.microsoft.com/office/drawing/2014/main" id="{105004FE-26FD-4939-863E-9BA2D367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758" y="1812841"/>
            <a:ext cx="3287526" cy="3287526"/>
          </a:xfrm>
          <a:prstGeom prst="rect">
            <a:avLst/>
          </a:prstGeom>
        </p:spPr>
      </p:pic>
    </p:spTree>
    <p:extLst>
      <p:ext uri="{BB962C8B-B14F-4D97-AF65-F5344CB8AC3E}">
        <p14:creationId xmlns:p14="http://schemas.microsoft.com/office/powerpoint/2010/main" val="307132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5" name="Imagen 14" descr="Interfaz de usuario gráfica, Aplicación, Sitio web&#10;&#10;Descripción generada automáticamente">
            <a:extLst>
              <a:ext uri="{FF2B5EF4-FFF2-40B4-BE49-F238E27FC236}">
                <a16:creationId xmlns:a16="http://schemas.microsoft.com/office/drawing/2014/main" id="{8E9AD9A8-9B8C-408C-BCA3-4CF37A57D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5" y="1237785"/>
            <a:ext cx="6352626" cy="4756111"/>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846" y="3384396"/>
            <a:ext cx="1271238" cy="953429"/>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027025" y="3633214"/>
            <a:ext cx="4176913" cy="923330"/>
          </a:xfrm>
          <a:prstGeom prst="rect">
            <a:avLst/>
          </a:prstGeom>
        </p:spPr>
        <p:txBody>
          <a:bodyPr wrap="square">
            <a:spAutoFit/>
          </a:bodyPr>
          <a:lstStyle/>
          <a:p>
            <a:r>
              <a:rPr lang="es-MX" dirty="0"/>
              <a:t>Use de manera prudente las animaciones, actualmente están de moda, recuerde que el propósito de la animación es comunicar.</a:t>
            </a:r>
          </a:p>
        </p:txBody>
      </p:sp>
    </p:spTree>
    <p:extLst>
      <p:ext uri="{BB962C8B-B14F-4D97-AF65-F5344CB8AC3E}">
        <p14:creationId xmlns:p14="http://schemas.microsoft.com/office/powerpoint/2010/main" val="219469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5492180" y="4681339"/>
            <a:ext cx="4176913" cy="646331"/>
          </a:xfrm>
          <a:prstGeom prst="rect">
            <a:avLst/>
          </a:prstGeom>
        </p:spPr>
        <p:txBody>
          <a:bodyPr wrap="square">
            <a:spAutoFit/>
          </a:bodyPr>
          <a:lstStyle/>
          <a:p>
            <a:r>
              <a:rPr lang="es-MX" dirty="0"/>
              <a:t>Son indicadas para contar una historia, y para generar empatía</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0D84FC2E-F121-4C7A-8A03-12D1B8466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76" y="1482339"/>
            <a:ext cx="4176912" cy="4176912"/>
          </a:xfrm>
          <a:prstGeom prst="rect">
            <a:avLst/>
          </a:prstGeom>
        </p:spPr>
      </p:pic>
    </p:spTree>
    <p:extLst>
      <p:ext uri="{BB962C8B-B14F-4D97-AF65-F5344CB8AC3E}">
        <p14:creationId xmlns:p14="http://schemas.microsoft.com/office/powerpoint/2010/main" val="3952386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171991" y="4279895"/>
            <a:ext cx="3924009" cy="646331"/>
          </a:xfrm>
          <a:prstGeom prst="rect">
            <a:avLst/>
          </a:prstGeom>
        </p:spPr>
        <p:txBody>
          <a:bodyPr wrap="square">
            <a:spAutoFit/>
          </a:bodyPr>
          <a:lstStyle/>
          <a:p>
            <a:r>
              <a:rPr lang="es-MX" dirty="0"/>
              <a:t>Mejora la experiencia de la visualización de datos, agiliza la toma de decisiones</a:t>
            </a:r>
          </a:p>
        </p:txBody>
      </p:sp>
      <p:pic>
        <p:nvPicPr>
          <p:cNvPr id="7" name="Imagen 6" descr="Texto&#10;&#10;Descripción generada automáticamente con confianza media">
            <a:extLst>
              <a:ext uri="{FF2B5EF4-FFF2-40B4-BE49-F238E27FC236}">
                <a16:creationId xmlns:a16="http://schemas.microsoft.com/office/drawing/2014/main" id="{95D5F3EE-6DD6-4383-BB03-37A81C4EB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353" y="1045321"/>
            <a:ext cx="4268574" cy="4268574"/>
          </a:xfrm>
          <a:prstGeom prst="rect">
            <a:avLst/>
          </a:prstGeom>
        </p:spPr>
      </p:pic>
      <p:sp>
        <p:nvSpPr>
          <p:cNvPr id="11" name="CuadroTexto 10">
            <a:extLst>
              <a:ext uri="{FF2B5EF4-FFF2-40B4-BE49-F238E27FC236}">
                <a16:creationId xmlns:a16="http://schemas.microsoft.com/office/drawing/2014/main" id="{1B9D22A6-9A24-48FA-8243-1336F89F8085}"/>
              </a:ext>
            </a:extLst>
          </p:cNvPr>
          <p:cNvSpPr txBox="1"/>
          <p:nvPr/>
        </p:nvSpPr>
        <p:spPr>
          <a:xfrm>
            <a:off x="2171990" y="4926226"/>
            <a:ext cx="3757669" cy="369332"/>
          </a:xfrm>
          <a:prstGeom prst="rect">
            <a:avLst/>
          </a:prstGeom>
          <a:noFill/>
        </p:spPr>
        <p:txBody>
          <a:bodyPr wrap="square">
            <a:spAutoFit/>
          </a:bodyPr>
          <a:lstStyle/>
          <a:p>
            <a:pPr algn="r"/>
            <a:r>
              <a:rPr lang="es-CO" b="1" dirty="0">
                <a:solidFill>
                  <a:srgbClr val="F64100"/>
                </a:solidFill>
              </a:rPr>
              <a:t>https://d3js.org/</a:t>
            </a:r>
          </a:p>
        </p:txBody>
      </p:sp>
    </p:spTree>
    <p:extLst>
      <p:ext uri="{BB962C8B-B14F-4D97-AF65-F5344CB8AC3E}">
        <p14:creationId xmlns:p14="http://schemas.microsoft.com/office/powerpoint/2010/main" val="1567081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77700"/>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pic>
        <p:nvPicPr>
          <p:cNvPr id="4" name="Imagen 3">
            <a:extLst>
              <a:ext uri="{FF2B5EF4-FFF2-40B4-BE49-F238E27FC236}">
                <a16:creationId xmlns:a16="http://schemas.microsoft.com/office/drawing/2014/main" id="{38488F09-183F-427E-82EB-15EF753BC2E2}"/>
              </a:ext>
            </a:extLst>
          </p:cNvPr>
          <p:cNvPicPr>
            <a:picLocks noChangeAspect="1"/>
          </p:cNvPicPr>
          <p:nvPr/>
        </p:nvPicPr>
        <p:blipFill>
          <a:blip r:embed="rId4"/>
          <a:stretch>
            <a:fillRect/>
          </a:stretch>
        </p:blipFill>
        <p:spPr>
          <a:xfrm>
            <a:off x="4866409" y="2927948"/>
            <a:ext cx="3342042" cy="2215805"/>
          </a:xfrm>
          <a:prstGeom prst="rect">
            <a:avLst/>
          </a:prstGeom>
        </p:spPr>
      </p:pic>
      <p:pic>
        <p:nvPicPr>
          <p:cNvPr id="6" name="Imagen 5">
            <a:extLst>
              <a:ext uri="{FF2B5EF4-FFF2-40B4-BE49-F238E27FC236}">
                <a16:creationId xmlns:a16="http://schemas.microsoft.com/office/drawing/2014/main" id="{B8DBA458-DB87-4062-BB42-390FA0BAD16B}"/>
              </a:ext>
            </a:extLst>
          </p:cNvPr>
          <p:cNvPicPr>
            <a:picLocks noChangeAspect="1"/>
          </p:cNvPicPr>
          <p:nvPr/>
        </p:nvPicPr>
        <p:blipFill>
          <a:blip r:embed="rId5"/>
          <a:stretch>
            <a:fillRect/>
          </a:stretch>
        </p:blipFill>
        <p:spPr>
          <a:xfrm>
            <a:off x="806821" y="2928007"/>
            <a:ext cx="3497775" cy="2216998"/>
          </a:xfrm>
          <a:prstGeom prst="rect">
            <a:avLst/>
          </a:prstGeom>
        </p:spPr>
      </p:pic>
      <p:pic>
        <p:nvPicPr>
          <p:cNvPr id="11" name="Imagen 10" descr="Mano sosteniendo un teléfono celular&#10;&#10;Descripción generada automáticamente">
            <a:extLst>
              <a:ext uri="{FF2B5EF4-FFF2-40B4-BE49-F238E27FC236}">
                <a16:creationId xmlns:a16="http://schemas.microsoft.com/office/drawing/2014/main" id="{A3551047-B236-45AA-BDB6-3CF3DAB23433}"/>
              </a:ext>
            </a:extLst>
          </p:cNvPr>
          <p:cNvPicPr>
            <a:picLocks noChangeAspect="1"/>
          </p:cNvPicPr>
          <p:nvPr/>
        </p:nvPicPr>
        <p:blipFill rotWithShape="1">
          <a:blip r:embed="rId6">
            <a:extLst>
              <a:ext uri="{28A0092B-C50C-407E-A947-70E740481C1C}">
                <a14:useLocalDpi xmlns:a14="http://schemas.microsoft.com/office/drawing/2010/main" val="0"/>
              </a:ext>
            </a:extLst>
          </a:blip>
          <a:srcRect l="25210"/>
          <a:stretch/>
        </p:blipFill>
        <p:spPr>
          <a:xfrm>
            <a:off x="8720351" y="2919450"/>
            <a:ext cx="2499521" cy="2232799"/>
          </a:xfrm>
          <a:prstGeom prst="rect">
            <a:avLst/>
          </a:prstGeom>
        </p:spPr>
      </p:pic>
      <p:sp>
        <p:nvSpPr>
          <p:cNvPr id="14" name="CuadroTexto 13">
            <a:extLst>
              <a:ext uri="{FF2B5EF4-FFF2-40B4-BE49-F238E27FC236}">
                <a16:creationId xmlns:a16="http://schemas.microsoft.com/office/drawing/2014/main" id="{C311534C-2285-420B-A982-9DB1BABED248}"/>
              </a:ext>
            </a:extLst>
          </p:cNvPr>
          <p:cNvSpPr txBox="1"/>
          <p:nvPr/>
        </p:nvSpPr>
        <p:spPr>
          <a:xfrm>
            <a:off x="10727000" y="3989682"/>
            <a:ext cx="429859"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648AF18-D9FB-49EC-AA94-CD479BBB9A58}"/>
              </a:ext>
            </a:extLst>
          </p:cNvPr>
          <p:cNvSpPr txBox="1"/>
          <p:nvPr/>
        </p:nvSpPr>
        <p:spPr>
          <a:xfrm flipV="1">
            <a:off x="8296035" y="4035849"/>
            <a:ext cx="37885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256074A3-1FF9-4CD9-A088-C0A02E9D7E42}"/>
              </a:ext>
            </a:extLst>
          </p:cNvPr>
          <p:cNvSpPr txBox="1"/>
          <p:nvPr/>
        </p:nvSpPr>
        <p:spPr>
          <a:xfrm flipV="1">
            <a:off x="4399967" y="4035849"/>
            <a:ext cx="37885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619367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Cada concepto es un ejercicio de diseño, una exploración hacia lo que es posible, lo que es factible y es mercadeable.</a:t>
            </a:r>
          </a:p>
          <a:p>
            <a:endParaRPr lang="es-MX" dirty="0"/>
          </a:p>
          <a:p>
            <a:r>
              <a:rPr lang="es-MX" dirty="0"/>
              <a:t>Permite identificar problemas tempranos, reducir el riesgo, ahorrar tiempo esfuerzo y dinero.</a:t>
            </a:r>
          </a:p>
          <a:p>
            <a:endParaRPr lang="es-MX" dirty="0"/>
          </a:p>
          <a:p>
            <a:r>
              <a:rPr lang="es-MX" dirty="0"/>
              <a:t>Si su negocio involucra creación de aplicaciones, desarrollo web, o sistemas que mezcla de software y hardware, no se puede dar el lujo de no prototipar.</a:t>
            </a:r>
          </a:p>
        </p:txBody>
      </p:sp>
    </p:spTree>
    <p:extLst>
      <p:ext uri="{BB962C8B-B14F-4D97-AF65-F5344CB8AC3E}">
        <p14:creationId xmlns:p14="http://schemas.microsoft.com/office/powerpoint/2010/main" val="658373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Prototipar es generativo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A medida que trabaja a través del proceso de prototipado, generara cientos o miles de ideas. Algunas de ellas serán brillantes y otras no tanto. Incluso las ideas no tan brillantes pueden ser catalizadas en soluciones brillantes.</a:t>
            </a:r>
          </a:p>
          <a:p>
            <a:endParaRPr lang="es-MX" dirty="0"/>
          </a:p>
          <a:p>
            <a:r>
              <a:rPr lang="es-MX" dirty="0"/>
              <a:t>Como proceso generativo, prototipado generalmente conduce a la innovación y a ahorros significativos de tiempo, esfuerzo y costo. Convierte las ideas en algo más tangible, algo que se puede sentir, experimentar, jugar y probar. El prototipo permite que experimente el diseño.</a:t>
            </a:r>
          </a:p>
        </p:txBody>
      </p:sp>
    </p:spTree>
    <p:extLst>
      <p:ext uri="{BB962C8B-B14F-4D97-AF65-F5344CB8AC3E}">
        <p14:creationId xmlns:p14="http://schemas.microsoft.com/office/powerpoint/2010/main" val="2714509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Prototipo funcional – SN2 Space X</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3" name="Imagen 2">
            <a:extLst>
              <a:ext uri="{FF2B5EF4-FFF2-40B4-BE49-F238E27FC236}">
                <a16:creationId xmlns:a16="http://schemas.microsoft.com/office/drawing/2014/main" id="{9F2A0D47-56CD-4081-A3F7-A7F232080BE8}"/>
              </a:ext>
            </a:extLst>
          </p:cNvPr>
          <p:cNvPicPr>
            <a:picLocks noChangeAspect="1"/>
          </p:cNvPicPr>
          <p:nvPr/>
        </p:nvPicPr>
        <p:blipFill>
          <a:blip r:embed="rId5"/>
          <a:stretch>
            <a:fillRect/>
          </a:stretch>
        </p:blipFill>
        <p:spPr>
          <a:xfrm>
            <a:off x="7584789" y="1182548"/>
            <a:ext cx="3091184" cy="3095625"/>
          </a:xfrm>
          <a:prstGeom prst="rect">
            <a:avLst/>
          </a:prstGeom>
        </p:spPr>
      </p:pic>
      <p:pic>
        <p:nvPicPr>
          <p:cNvPr id="6" name="Imagen 5">
            <a:extLst>
              <a:ext uri="{FF2B5EF4-FFF2-40B4-BE49-F238E27FC236}">
                <a16:creationId xmlns:a16="http://schemas.microsoft.com/office/drawing/2014/main" id="{E315DE07-F9BE-41C6-ADB3-DADAE37C0C8B}"/>
              </a:ext>
            </a:extLst>
          </p:cNvPr>
          <p:cNvPicPr>
            <a:picLocks noChangeAspect="1"/>
          </p:cNvPicPr>
          <p:nvPr/>
        </p:nvPicPr>
        <p:blipFill>
          <a:blip r:embed="rId6"/>
          <a:stretch>
            <a:fillRect/>
          </a:stretch>
        </p:blipFill>
        <p:spPr>
          <a:xfrm>
            <a:off x="805996" y="1271774"/>
            <a:ext cx="5676900" cy="3095625"/>
          </a:xfrm>
          <a:prstGeom prst="rect">
            <a:avLst/>
          </a:prstGeom>
        </p:spPr>
      </p:pic>
      <p:sp>
        <p:nvSpPr>
          <p:cNvPr id="15" name="CuadroTexto 14">
            <a:extLst>
              <a:ext uri="{FF2B5EF4-FFF2-40B4-BE49-F238E27FC236}">
                <a16:creationId xmlns:a16="http://schemas.microsoft.com/office/drawing/2014/main" id="{2316C0A5-10AA-4612-AA5C-07571F1701F2}"/>
              </a:ext>
            </a:extLst>
          </p:cNvPr>
          <p:cNvSpPr txBox="1"/>
          <p:nvPr/>
        </p:nvSpPr>
        <p:spPr>
          <a:xfrm>
            <a:off x="5103627" y="4763386"/>
            <a:ext cx="5572345" cy="369332"/>
          </a:xfrm>
          <a:prstGeom prst="rect">
            <a:avLst/>
          </a:prstGeom>
          <a:noFill/>
        </p:spPr>
        <p:txBody>
          <a:bodyPr wrap="square" rtlCol="0">
            <a:spAutoFit/>
          </a:bodyPr>
          <a:lstStyle/>
          <a:p>
            <a:pPr algn="r"/>
            <a:r>
              <a:rPr lang="es-ES" dirty="0">
                <a:solidFill>
                  <a:srgbClr val="F64100"/>
                </a:solidFill>
              </a:rPr>
              <a:t>Prototipo no es sinónimo de barato o bajo presupuesto</a:t>
            </a:r>
            <a:endParaRPr lang="es-CO" dirty="0">
              <a:solidFill>
                <a:srgbClr val="F64100"/>
              </a:solidFill>
            </a:endParaRPr>
          </a:p>
        </p:txBody>
      </p:sp>
    </p:spTree>
    <p:extLst>
      <p:ext uri="{BB962C8B-B14F-4D97-AF65-F5344CB8AC3E}">
        <p14:creationId xmlns:p14="http://schemas.microsoft.com/office/powerpoint/2010/main" val="2109457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2585323"/>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wireframe y dejar que el diseñador gráfico enfoque su talento en lo cual es más necesitado. </a:t>
            </a:r>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46674"/>
            <a:ext cx="8972549" cy="2308324"/>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1754326"/>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4" y="1314450"/>
            <a:ext cx="8550274" cy="923330"/>
          </a:xfrm>
          <a:prstGeom prst="rect">
            <a:avLst/>
          </a:prstGeom>
        </p:spPr>
        <p:txBody>
          <a:bodyPr wrap="square">
            <a:spAutoFit/>
          </a:bodyPr>
          <a:lstStyle/>
          <a:p>
            <a:r>
              <a:rPr lang="es-MX" dirty="0"/>
              <a:t>A nivel de wireframe,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039129672"/>
              </p:ext>
            </p:extLst>
          </p:nvPr>
        </p:nvGraphicFramePr>
        <p:xfrm>
          <a:off x="2179637" y="2897942"/>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309406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448487"/>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834803"/>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189221"/>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CuadroTexto 1">
            <a:extLst>
              <a:ext uri="{FF2B5EF4-FFF2-40B4-BE49-F238E27FC236}">
                <a16:creationId xmlns:a16="http://schemas.microsoft.com/office/drawing/2014/main" id="{270C6520-3E5D-4B1B-8662-04919352823A}"/>
              </a:ext>
            </a:extLst>
          </p:cNvPr>
          <p:cNvSpPr txBox="1"/>
          <p:nvPr/>
        </p:nvSpPr>
        <p:spPr>
          <a:xfrm>
            <a:off x="3955311" y="2440882"/>
            <a:ext cx="598625" cy="369332"/>
          </a:xfrm>
          <a:prstGeom prst="rect">
            <a:avLst/>
          </a:prstGeom>
          <a:noFill/>
        </p:spPr>
        <p:txBody>
          <a:bodyPr wrap="none" rtlCol="0">
            <a:spAutoFit/>
          </a:bodyPr>
          <a:lstStyle/>
          <a:p>
            <a:r>
              <a:rPr lang="es-ES" b="1" dirty="0">
                <a:solidFill>
                  <a:srgbClr val="F64100"/>
                </a:solidFill>
              </a:rPr>
              <a:t>Arte</a:t>
            </a:r>
            <a:endParaRPr lang="es-CO" b="1" dirty="0">
              <a:solidFill>
                <a:srgbClr val="F64100"/>
              </a:solidFill>
            </a:endParaRPr>
          </a:p>
        </p:txBody>
      </p:sp>
      <p:sp>
        <p:nvSpPr>
          <p:cNvPr id="16" name="CuadroTexto 15">
            <a:extLst>
              <a:ext uri="{FF2B5EF4-FFF2-40B4-BE49-F238E27FC236}">
                <a16:creationId xmlns:a16="http://schemas.microsoft.com/office/drawing/2014/main" id="{18FB7AEE-422B-482A-8405-1202E965097B}"/>
              </a:ext>
            </a:extLst>
          </p:cNvPr>
          <p:cNvSpPr txBox="1"/>
          <p:nvPr/>
        </p:nvSpPr>
        <p:spPr>
          <a:xfrm>
            <a:off x="7882269" y="2435201"/>
            <a:ext cx="840295" cy="369332"/>
          </a:xfrm>
          <a:prstGeom prst="rect">
            <a:avLst/>
          </a:prstGeom>
          <a:noFill/>
        </p:spPr>
        <p:txBody>
          <a:bodyPr wrap="none" rtlCol="0">
            <a:spAutoFit/>
          </a:bodyPr>
          <a:lstStyle/>
          <a:p>
            <a:r>
              <a:rPr lang="es-ES" b="1" dirty="0">
                <a:solidFill>
                  <a:srgbClr val="F64100"/>
                </a:solidFill>
              </a:rPr>
              <a:t>Diseño</a:t>
            </a:r>
            <a:endParaRPr lang="es-CO" b="1" dirty="0">
              <a:solidFill>
                <a:srgbClr val="F64100"/>
              </a:solidFill>
            </a:endParaRPr>
          </a:p>
        </p:txBody>
      </p:sp>
    </p:spTree>
    <p:extLst>
      <p:ext uri="{BB962C8B-B14F-4D97-AF65-F5344CB8AC3E}">
        <p14:creationId xmlns:p14="http://schemas.microsoft.com/office/powerpoint/2010/main" val="13544438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3.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803</TotalTime>
  <Words>1900</Words>
  <Application>Microsoft Office PowerPoint</Application>
  <PresentationFormat>Panorámica</PresentationFormat>
  <Paragraphs>183</Paragraphs>
  <Slides>48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48</vt:i4>
      </vt:variant>
    </vt:vector>
  </HeadingPairs>
  <TitlesOfParts>
    <vt:vector size="54" baseType="lpstr">
      <vt:lpstr>Arial</vt:lpstr>
      <vt:lpstr>Calibri</vt:lpstr>
      <vt:lpstr>Calibri Light</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71</cp:revision>
  <dcterms:created xsi:type="dcterms:W3CDTF">2020-07-10T01:43:25Z</dcterms:created>
  <dcterms:modified xsi:type="dcterms:W3CDTF">2021-02-18T03:53:08Z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